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2" autoAdjust="0"/>
    <p:restoredTop sz="94660"/>
  </p:normalViewPr>
  <p:slideViewPr>
    <p:cSldViewPr snapToGrid="0">
      <p:cViewPr>
        <p:scale>
          <a:sx n="80" d="100"/>
          <a:sy n="80" d="100"/>
        </p:scale>
        <p:origin x="120" y="-1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E74D1-0182-459B-A803-1881D54D3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52EBEA-1664-4483-8A2C-1B2FE66B64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84629-41AB-45D0-8AB8-92E435858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D48F3-668A-4ECC-A960-678E73745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1EC21-D975-4CB6-90F7-BD545892B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631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E0071-8C11-4D8D-B0D2-D5497D223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F9106-0537-4FB9-A307-F649E408D2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B0AA5-050E-43AE-B981-CF816B46A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7D06F-2B4F-446F-9454-73BB57C1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BFD2A-CC96-4478-9E2B-D40A5F3FC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9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4C0EEE-F990-4112-B32F-24745812DA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320CA-6CCD-49ED-9577-84F0223C0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28D8A-9A50-4104-B9A7-0212344AF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758DE-77B9-4FCB-9E84-2BB7580BA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458CA-AF71-499C-BA1B-F6207509A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41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D5614-07E8-4D81-85DF-6BA578882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3C731-B085-4E19-A07F-E08BADD7B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70F1F-9412-4BCC-9616-A079736E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C3BCC-D2BD-44AA-82C9-34B1CA85C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42C13-14B5-4B90-A301-28D3B624B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43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71104-52DB-421F-B900-D996F2DF7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D7629-1A85-4D19-A05E-E6B5A0E59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9FF14-47CE-43FD-A859-1EB9EFBEC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DEE46-AAF9-4E92-BB95-474107C72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721DF-898A-461A-91F4-31F813DCA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00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F19C6-E796-42C9-A21C-71EB34E0D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0CB8-1459-4E3D-8808-6C623EF19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AC5F60-B70C-4990-97AB-76CEBDAB5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0C2D-5D3D-4AC2-8A28-D611E7587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B3808-74F8-43FD-8391-7C3E84088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257A0-7550-468E-B515-EE9227E61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946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8E830-A570-4185-8F73-953198B68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31132-3C7C-43C3-851A-16CB9CB9E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B842F2-3429-4A15-9105-C200D3A6F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84CF18-3A3C-40B5-9090-15406FD1E9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335CBB-82B7-4FAB-85EC-8DE432C4DE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863008-2DC5-4593-A312-B6DDB8514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722B27-30EF-43DD-8CA9-0DF75CC93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99FBEE-83D6-451C-B84C-143D8A8C8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19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0BDA0-2DA6-4258-8BD5-E94A46BC1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365F7D-2B24-4D1D-BC4D-95C9CB1BF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FDFAE-59D0-48BF-BD8A-E6710EDF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C7D415-FD77-4E42-837A-662797D2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3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08454C-E765-4CDC-A103-10196F601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879CE4-0D17-4437-BCEE-C83D8E0B4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9EB2E6-B668-4465-A4A9-48566CAD4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291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BFBD1-F425-4BFB-8D3A-B42D96A2D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E7F48-4159-4632-AC2A-AFFC74464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259EA-044B-4FB5-8AD2-90579B754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B8936-B6B0-47D4-8408-B986526F8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47B9C-1A03-425D-9A13-7712148A0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42DB01-2F09-4C76-8F34-4524A0845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7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A2793-05C2-407C-823E-8CA31462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1EE77F-E8B9-4F12-9810-D126F5E365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C321FA-4897-47D4-84A6-2BE43E090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D4B44C-7784-478C-A648-BD8B82D88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C2A3D3-FC62-49FD-BD78-DBC4806F9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01F0F4-D602-4DE0-BAF6-8FBDECC15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11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D580D4-2414-4D47-B39B-E45873B8B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3C16E-5AA9-4886-A96C-769ADC520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9EA44-DBB5-48DE-8CEE-162812E293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6F713-480B-4ADF-BBBC-5DCA493643BB}" type="datetimeFigureOut">
              <a:rPr kumimoji="1" lang="ja-JP" altLang="en-US" smtClean="0"/>
              <a:t>2021/6/10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EF5FD-51D0-41DB-BB15-8FE91B00C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23854-21CC-4A31-8862-DA89B74CF8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4B1BD-E6F7-4A24-A4A1-624A2C85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39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en.wikipedia.org/wiki/NPG_cable_inc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tsc3vod.npgco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323551-8B85-48F0-B7BA-737CA2DC3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724858"/>
            <a:ext cx="6143625" cy="2308324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7200">
                <a:solidFill>
                  <a:schemeClr val="bg1"/>
                </a:solidFill>
              </a:rPr>
              <a:t>NAB – NP&amp;G Interop Report</a:t>
            </a:r>
            <a:endParaRPr kumimoji="1" lang="ja-JP" altLang="en-US" sz="72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2283E3-260E-410E-8379-6DA3E1699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6147335" cy="1594507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>
                <a:solidFill>
                  <a:schemeClr val="bg1"/>
                </a:solidFill>
              </a:rPr>
              <a:t>2021 06 08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CFA0CDB-E9DE-49A8-9CBB-500B0DCFE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709025" y="1720504"/>
            <a:ext cx="2663825" cy="140516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0DB64D6-C756-402E-9CC0-268E0C081F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09025" y="4108494"/>
            <a:ext cx="2720514" cy="1022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79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27F572-8D50-4D2E-AD95-006F30AF8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kumimoji="1" lang="en-US" altLang="ja-JP" sz="4000" dirty="0"/>
              <a:t>Status</a:t>
            </a:r>
            <a:endParaRPr kumimoji="1" lang="ja-JP" altLang="en-US" sz="40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0E2B2-506A-4628-B4DB-2B4F6E378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 lnSpcReduction="10000"/>
          </a:bodyPr>
          <a:lstStyle/>
          <a:p>
            <a:r>
              <a:rPr kumimoji="1" lang="en-US" altLang="ja-JP" sz="1100" dirty="0"/>
              <a:t>13 Participants</a:t>
            </a:r>
          </a:p>
          <a:p>
            <a:pPr marL="457200" lvl="1" indent="0">
              <a:buNone/>
            </a:pPr>
            <a:r>
              <a:rPr lang="en-US" altLang="ja-JP" sz="1100" dirty="0" err="1"/>
              <a:t>Airwavz</a:t>
            </a:r>
            <a:r>
              <a:rPr lang="en-US" altLang="ja-JP" sz="1100" dirty="0"/>
              <a:t>, Ateme, </a:t>
            </a:r>
            <a:r>
              <a:rPr lang="en-US" altLang="ja-JP" sz="1100" dirty="0" err="1"/>
              <a:t>Enensys</a:t>
            </a:r>
            <a:r>
              <a:rPr lang="en-US" altLang="ja-JP" sz="1100" dirty="0"/>
              <a:t>, Eurofins-Digital Testing (EDT), Fox, LG Electronics, Pearl, Samsung, Sinclair Broadcast Group (SBGTV), Sony, News Press and Gazette (NPG), NAB, </a:t>
            </a:r>
            <a:r>
              <a:rPr lang="en-US" altLang="ja-JP" sz="1100" dirty="0" err="1"/>
              <a:t>Unisoft</a:t>
            </a:r>
            <a:r>
              <a:rPr lang="en-US" altLang="ja-JP" sz="1100" dirty="0"/>
              <a:t> (for S&amp;T)</a:t>
            </a:r>
          </a:p>
          <a:p>
            <a:r>
              <a:rPr kumimoji="1" lang="en-US" altLang="ja-JP" sz="1100" dirty="0"/>
              <a:t>Operation started March 25, 2021</a:t>
            </a:r>
          </a:p>
          <a:p>
            <a:r>
              <a:rPr lang="en-US" altLang="ja-JP" sz="1100" dirty="0"/>
              <a:t>Public website: </a:t>
            </a:r>
            <a:r>
              <a:rPr lang="en-US" altLang="ja-JP" sz="1100" dirty="0">
                <a:hlinkClick r:id="rId2"/>
              </a:rPr>
              <a:t>https://atsc3vod.npgco.com/</a:t>
            </a:r>
            <a:endParaRPr kumimoji="1" lang="en-US" altLang="ja-JP" sz="1100" dirty="0"/>
          </a:p>
          <a:p>
            <a:r>
              <a:rPr lang="en-US" altLang="ja-JP" sz="1100" dirty="0"/>
              <a:t>Test Plan provided by ATSC: A331-V&amp;V-Parameter-Set_r5.xls</a:t>
            </a:r>
          </a:p>
          <a:p>
            <a:r>
              <a:rPr lang="en-US" altLang="ja-JP" sz="1100" dirty="0"/>
              <a:t>Tests conducted and resulting </a:t>
            </a:r>
            <a:r>
              <a:rPr lang="en-US" altLang="ja-JP" sz="1100" dirty="0" err="1"/>
              <a:t>pcaps</a:t>
            </a:r>
            <a:r>
              <a:rPr lang="en-US" altLang="ja-JP" sz="1100" dirty="0"/>
              <a:t> submitted to CTA </a:t>
            </a:r>
            <a:r>
              <a:rPr lang="en-US" altLang="ja-JP" sz="1100" b="1" dirty="0">
                <a:highlight>
                  <a:srgbClr val="FFFF00"/>
                </a:highlight>
              </a:rPr>
              <a:t>(3)</a:t>
            </a:r>
          </a:p>
          <a:p>
            <a:pPr lvl="1"/>
            <a:r>
              <a:rPr lang="en-US" altLang="ja-JP" sz="1100" dirty="0"/>
              <a:t>Vector 4002: CEA 608 to IMSC1 captions</a:t>
            </a:r>
          </a:p>
          <a:p>
            <a:pPr lvl="1"/>
            <a:r>
              <a:rPr lang="en-US" altLang="ja-JP" sz="1100" dirty="0"/>
              <a:t>Vector 4006: Descriptive Audio</a:t>
            </a:r>
          </a:p>
          <a:p>
            <a:pPr lvl="1"/>
            <a:r>
              <a:rPr lang="en-US" altLang="ja-JP" sz="1100" dirty="0"/>
              <a:t>Vector 5001: Simple ESG</a:t>
            </a:r>
          </a:p>
          <a:p>
            <a:r>
              <a:rPr kumimoji="1" lang="en-US" altLang="ja-JP" sz="1100" dirty="0"/>
              <a:t>Test</a:t>
            </a:r>
            <a:r>
              <a:rPr lang="en-US" altLang="ja-JP" sz="1100" dirty="0"/>
              <a:t>ing</a:t>
            </a:r>
          </a:p>
          <a:p>
            <a:pPr lvl="1"/>
            <a:r>
              <a:rPr kumimoji="1" lang="en-US" altLang="ja-JP" sz="1100" dirty="0"/>
              <a:t>Vector 8005: Multiple PLP with CTI</a:t>
            </a:r>
          </a:p>
          <a:p>
            <a:r>
              <a:rPr kumimoji="1" lang="en-US" altLang="ja-JP" sz="1100" dirty="0"/>
              <a:t>Tests pl</a:t>
            </a:r>
            <a:r>
              <a:rPr lang="en-US" altLang="ja-JP" sz="1100" dirty="0"/>
              <a:t>anned</a:t>
            </a:r>
          </a:p>
          <a:p>
            <a:pPr lvl="1"/>
            <a:r>
              <a:rPr lang="en-US" altLang="ja-JP" sz="1100" dirty="0"/>
              <a:t>Vector 8003: MPLP with robust audio</a:t>
            </a:r>
          </a:p>
          <a:p>
            <a:pPr lvl="1"/>
            <a:r>
              <a:rPr lang="en-US" altLang="ja-JP" sz="1100" dirty="0"/>
              <a:t>Vector 8007: MPLP with multiple FFT</a:t>
            </a:r>
          </a:p>
          <a:p>
            <a:pPr lvl="1"/>
            <a:r>
              <a:rPr lang="en-US" altLang="ja-JP" sz="1100" dirty="0"/>
              <a:t>…</a:t>
            </a:r>
          </a:p>
          <a:p>
            <a:pPr lvl="1"/>
            <a:endParaRPr lang="en-US" altLang="ja-JP" sz="1100" dirty="0"/>
          </a:p>
          <a:p>
            <a:endParaRPr kumimoji="1" lang="ja-JP" altLang="en-US" sz="11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raphical user interface&#10;&#10;Description automatically generated">
            <a:extLst>
              <a:ext uri="{FF2B5EF4-FFF2-40B4-BE49-F238E27FC236}">
                <a16:creationId xmlns:a16="http://schemas.microsoft.com/office/drawing/2014/main" id="{922AF203-D865-4BC8-8637-5DBA081654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6" t="3805" r="2664" b="5624"/>
          <a:stretch/>
        </p:blipFill>
        <p:spPr>
          <a:xfrm>
            <a:off x="5977788" y="999460"/>
            <a:ext cx="5324621" cy="476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32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E1AF58-8235-42C1-A7C8-1457DE749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kumimoji="1" lang="en-US" altLang="ja-JP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ATSC V&amp;V Test Vector Summary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3BD7B612-B66C-4103-9832-E5E1CBDE46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3647098"/>
              </p:ext>
            </p:extLst>
          </p:nvPr>
        </p:nvGraphicFramePr>
        <p:xfrm>
          <a:off x="929193" y="1674812"/>
          <a:ext cx="4734093" cy="38587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3339">
                  <a:extLst>
                    <a:ext uri="{9D8B030D-6E8A-4147-A177-3AD203B41FA5}">
                      <a16:colId xmlns:a16="http://schemas.microsoft.com/office/drawing/2014/main" val="1564645256"/>
                    </a:ext>
                  </a:extLst>
                </a:gridCol>
                <a:gridCol w="601365">
                  <a:extLst>
                    <a:ext uri="{9D8B030D-6E8A-4147-A177-3AD203B41FA5}">
                      <a16:colId xmlns:a16="http://schemas.microsoft.com/office/drawing/2014/main" val="4244502961"/>
                    </a:ext>
                  </a:extLst>
                </a:gridCol>
                <a:gridCol w="862632">
                  <a:extLst>
                    <a:ext uri="{9D8B030D-6E8A-4147-A177-3AD203B41FA5}">
                      <a16:colId xmlns:a16="http://schemas.microsoft.com/office/drawing/2014/main" val="1923740840"/>
                    </a:ext>
                  </a:extLst>
                </a:gridCol>
                <a:gridCol w="553401">
                  <a:extLst>
                    <a:ext uri="{9D8B030D-6E8A-4147-A177-3AD203B41FA5}">
                      <a16:colId xmlns:a16="http://schemas.microsoft.com/office/drawing/2014/main" val="2304870405"/>
                    </a:ext>
                  </a:extLst>
                </a:gridCol>
                <a:gridCol w="543339">
                  <a:extLst>
                    <a:ext uri="{9D8B030D-6E8A-4147-A177-3AD203B41FA5}">
                      <a16:colId xmlns:a16="http://schemas.microsoft.com/office/drawing/2014/main" val="3771851549"/>
                    </a:ext>
                  </a:extLst>
                </a:gridCol>
                <a:gridCol w="543339">
                  <a:extLst>
                    <a:ext uri="{9D8B030D-6E8A-4147-A177-3AD203B41FA5}">
                      <a16:colId xmlns:a16="http://schemas.microsoft.com/office/drawing/2014/main" val="2100489786"/>
                    </a:ext>
                  </a:extLst>
                </a:gridCol>
                <a:gridCol w="543339">
                  <a:extLst>
                    <a:ext uri="{9D8B030D-6E8A-4147-A177-3AD203B41FA5}">
                      <a16:colId xmlns:a16="http://schemas.microsoft.com/office/drawing/2014/main" val="811102019"/>
                    </a:ext>
                  </a:extLst>
                </a:gridCol>
                <a:gridCol w="543339">
                  <a:extLst>
                    <a:ext uri="{9D8B030D-6E8A-4147-A177-3AD203B41FA5}">
                      <a16:colId xmlns:a16="http://schemas.microsoft.com/office/drawing/2014/main" val="2363024842"/>
                    </a:ext>
                  </a:extLst>
                </a:gridCol>
              </a:tblGrid>
              <a:tr h="22215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V&amp;V Work Plan Outline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50" b="1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5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5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24557369"/>
                  </a:ext>
                </a:extLst>
              </a:tr>
              <a:tr h="163351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24754864"/>
                  </a:ext>
                </a:extLst>
              </a:tr>
              <a:tr h="320168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Phase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Step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Num 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Vectors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Details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90290323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640930246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Phase 10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LLS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382607869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14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SLT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50102120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2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RRT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296421479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3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9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AEA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275970500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4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 err="1">
                          <a:effectLst/>
                        </a:rPr>
                        <a:t>OnScreenMessageNotification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385640714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5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SMT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985823239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6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UserDefined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5808568"/>
                  </a:ext>
                </a:extLst>
              </a:tr>
              <a:tr h="217439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phase 10 total=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1" u="none" strike="noStrike" dirty="0">
                          <a:effectLst/>
                        </a:rPr>
                        <a:t>31</a:t>
                      </a:r>
                      <a:endParaRPr lang="en-US" altLang="ja-JP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complete: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1" u="none" strike="noStrike" dirty="0">
                          <a:effectLst/>
                        </a:rPr>
                        <a:t>6</a:t>
                      </a:r>
                      <a:endParaRPr lang="en-US" altLang="ja-JP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249736832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Phase 11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SLS - ROUTE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014000836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6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USBD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82143954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2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13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DASH MPD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89137108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3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10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S-TSID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463283199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4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816216747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5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7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HELD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8945883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6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DWD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651147118"/>
                  </a:ext>
                </a:extLst>
              </a:tr>
              <a:tr h="16988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7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RSAT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89491360"/>
                  </a:ext>
                </a:extLst>
              </a:tr>
              <a:tr h="217439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phase 11 total=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1" u="none" strike="noStrike" dirty="0">
                          <a:effectLst/>
                        </a:rPr>
                        <a:t>44</a:t>
                      </a:r>
                      <a:endParaRPr lang="en-US" altLang="ja-JP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complete: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1" u="none" strike="noStrike" dirty="0">
                          <a:effectLst/>
                        </a:rPr>
                        <a:t>8</a:t>
                      </a:r>
                      <a:endParaRPr lang="en-US" altLang="ja-JP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75038455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195D7CC-228E-4FEE-A361-3324455A40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362429"/>
              </p:ext>
            </p:extLst>
          </p:nvPr>
        </p:nvGraphicFramePr>
        <p:xfrm>
          <a:off x="6096000" y="1674814"/>
          <a:ext cx="5459318" cy="45397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574">
                  <a:extLst>
                    <a:ext uri="{9D8B030D-6E8A-4147-A177-3AD203B41FA5}">
                      <a16:colId xmlns:a16="http://schemas.microsoft.com/office/drawing/2014/main" val="1488160395"/>
                    </a:ext>
                  </a:extLst>
                </a:gridCol>
                <a:gridCol w="861541">
                  <a:extLst>
                    <a:ext uri="{9D8B030D-6E8A-4147-A177-3AD203B41FA5}">
                      <a16:colId xmlns:a16="http://schemas.microsoft.com/office/drawing/2014/main" val="1970633881"/>
                    </a:ext>
                  </a:extLst>
                </a:gridCol>
                <a:gridCol w="826730">
                  <a:extLst>
                    <a:ext uri="{9D8B030D-6E8A-4147-A177-3AD203B41FA5}">
                      <a16:colId xmlns:a16="http://schemas.microsoft.com/office/drawing/2014/main" val="3361743289"/>
                    </a:ext>
                  </a:extLst>
                </a:gridCol>
                <a:gridCol w="638177">
                  <a:extLst>
                    <a:ext uri="{9D8B030D-6E8A-4147-A177-3AD203B41FA5}">
                      <a16:colId xmlns:a16="http://schemas.microsoft.com/office/drawing/2014/main" val="2169239784"/>
                    </a:ext>
                  </a:extLst>
                </a:gridCol>
                <a:gridCol w="626574">
                  <a:extLst>
                    <a:ext uri="{9D8B030D-6E8A-4147-A177-3AD203B41FA5}">
                      <a16:colId xmlns:a16="http://schemas.microsoft.com/office/drawing/2014/main" val="2603404136"/>
                    </a:ext>
                  </a:extLst>
                </a:gridCol>
                <a:gridCol w="626574">
                  <a:extLst>
                    <a:ext uri="{9D8B030D-6E8A-4147-A177-3AD203B41FA5}">
                      <a16:colId xmlns:a16="http://schemas.microsoft.com/office/drawing/2014/main" val="3256496926"/>
                    </a:ext>
                  </a:extLst>
                </a:gridCol>
                <a:gridCol w="626574">
                  <a:extLst>
                    <a:ext uri="{9D8B030D-6E8A-4147-A177-3AD203B41FA5}">
                      <a16:colId xmlns:a16="http://schemas.microsoft.com/office/drawing/2014/main" val="2355682163"/>
                    </a:ext>
                  </a:extLst>
                </a:gridCol>
                <a:gridCol w="626574">
                  <a:extLst>
                    <a:ext uri="{9D8B030D-6E8A-4147-A177-3AD203B41FA5}">
                      <a16:colId xmlns:a16="http://schemas.microsoft.com/office/drawing/2014/main" val="611439405"/>
                    </a:ext>
                  </a:extLst>
                </a:gridCol>
              </a:tblGrid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Phase 12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SLS - MMT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extLst>
                  <a:ext uri="{0D108BD9-81ED-4DB2-BD59-A6C34878D82A}">
                    <a16:rowId xmlns:a16="http://schemas.microsoft.com/office/drawing/2014/main" val="2039796083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MMT MPU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extLst>
                  <a:ext uri="{0D108BD9-81ED-4DB2-BD59-A6C34878D82A}">
                    <a16:rowId xmlns:a16="http://schemas.microsoft.com/office/drawing/2014/main" val="795242301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2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MMT mmt_atsc3_message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extLst>
                  <a:ext uri="{0D108BD9-81ED-4DB2-BD59-A6C34878D82A}">
                    <a16:rowId xmlns:a16="http://schemas.microsoft.com/office/drawing/2014/main" val="303571376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3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MMT video stream properties descriptor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557505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4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MMT atsc staggercast descriptor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1703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5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MMT audio stream properties descriptor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173368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6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MMT caption asst descriptor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extLst>
                  <a:ext uri="{0D108BD9-81ED-4DB2-BD59-A6C34878D82A}">
                    <a16:rowId xmlns:a16="http://schemas.microsoft.com/office/drawing/2014/main" val="4138098730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7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MMT DRM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extLst>
                  <a:ext uri="{0D108BD9-81ED-4DB2-BD59-A6C34878D82A}">
                    <a16:rowId xmlns:a16="http://schemas.microsoft.com/office/drawing/2014/main" val="2199449963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8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MMT Signed message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extLst>
                  <a:ext uri="{0D108BD9-81ED-4DB2-BD59-A6C34878D82A}">
                    <a16:rowId xmlns:a16="http://schemas.microsoft.com/office/drawing/2014/main" val="1044678655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9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MMT content advisory ratings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extLst>
                  <a:ext uri="{0D108BD9-81ED-4DB2-BD59-A6C34878D82A}">
                    <a16:rowId xmlns:a16="http://schemas.microsoft.com/office/drawing/2014/main" val="3208931410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phase 12 total=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1" u="none" strike="noStrike" dirty="0">
                          <a:effectLst/>
                        </a:rPr>
                        <a:t>0</a:t>
                      </a:r>
                      <a:endParaRPr lang="en-US" altLang="ja-JP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complete: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1" u="none" strike="noStrike" dirty="0">
                          <a:effectLst/>
                        </a:rPr>
                        <a:t>0</a:t>
                      </a:r>
                      <a:endParaRPr lang="en-US" altLang="ja-JP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extLst>
                  <a:ext uri="{0D108BD9-81ED-4DB2-BD59-A6C34878D82A}">
                    <a16:rowId xmlns:a16="http://schemas.microsoft.com/office/drawing/2014/main" val="2734343561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Phase 13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ja-JP" altLang="en-US" sz="800" b="0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Captions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2689777129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Step 1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6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IMSC1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1583839458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phase 13 total=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1" u="none" strike="noStrike" dirty="0">
                          <a:effectLst/>
                        </a:rPr>
                        <a:t>6</a:t>
                      </a:r>
                      <a:endParaRPr lang="en-US" altLang="ja-JP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complete: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1" u="none" strike="noStrike" dirty="0">
                          <a:effectLst/>
                        </a:rPr>
                        <a:t>4</a:t>
                      </a:r>
                      <a:endParaRPr lang="en-US" altLang="ja-JP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1831931874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Phase 14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ja-JP" altLang="en-US" sz="800" b="0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ESG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964036424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8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SGDD/SGDU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2896944783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phase 14 total=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1" u="none" strike="noStrike" dirty="0">
                          <a:effectLst/>
                        </a:rPr>
                        <a:t>8</a:t>
                      </a:r>
                      <a:endParaRPr lang="en-US" altLang="ja-JP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complete: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1" u="none" strike="noStrike" dirty="0">
                          <a:effectLst/>
                        </a:rPr>
                        <a:t>1</a:t>
                      </a:r>
                      <a:endParaRPr lang="en-US" altLang="ja-JP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3295508294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Phase 15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ja-JP" altLang="en-US" sz="800" b="0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Content Replacement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1702353025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Xlinks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3021175453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phase 15 total=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1" u="none" strike="noStrike" dirty="0">
                          <a:effectLst/>
                        </a:rPr>
                        <a:t>1</a:t>
                      </a:r>
                      <a:endParaRPr lang="en-US" altLang="ja-JP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complete: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1" u="none" strike="noStrike" dirty="0">
                          <a:effectLst/>
                        </a:rPr>
                        <a:t>0</a:t>
                      </a:r>
                      <a:endParaRPr lang="en-US" altLang="ja-JP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930089430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Phase 16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ja-JP" altLang="en-US" sz="800" b="0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Security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904879175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Signing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4148819995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2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DRM Encryption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2046056489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phase 16 total=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1" u="none" strike="noStrike" dirty="0">
                          <a:effectLst/>
                        </a:rPr>
                        <a:t>4</a:t>
                      </a:r>
                      <a:endParaRPr lang="en-US" altLang="ja-JP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complete: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1" u="none" strike="noStrike" dirty="0">
                          <a:effectLst/>
                        </a:rPr>
                        <a:t>1</a:t>
                      </a:r>
                      <a:endParaRPr lang="en-US" altLang="ja-JP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1703932495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Phase 17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ja-JP" altLang="en-US" sz="800" b="0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800" b="0" i="1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STL / PHY Interface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1179169980"/>
                  </a:ext>
                </a:extLst>
              </a:tr>
              <a:tr h="201641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Step 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8</a:t>
                      </a:r>
                      <a:endParaRPr lang="en-US" altLang="ja-JP" sz="800" b="0" i="0" u="none" strike="noStrike">
                        <a:solidFill>
                          <a:srgbClr val="44546A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Host Station Manual + current live configs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578400"/>
                  </a:ext>
                </a:extLst>
              </a:tr>
              <a:tr h="144826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phase 17 total=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1" u="none" strike="noStrike" dirty="0">
                          <a:effectLst/>
                        </a:rPr>
                        <a:t>8</a:t>
                      </a:r>
                      <a:endParaRPr lang="en-US" altLang="ja-JP" sz="800" b="1" i="1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complete: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1" u="none" strike="noStrike" dirty="0">
                          <a:effectLst/>
                        </a:rPr>
                        <a:t>4</a:t>
                      </a:r>
                      <a:endParaRPr lang="en-US" altLang="ja-JP" sz="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2120961084"/>
                  </a:ext>
                </a:extLst>
              </a:tr>
              <a:tr h="139254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2848704433"/>
                  </a:ext>
                </a:extLst>
              </a:tr>
              <a:tr h="433360"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>
                          <a:effectLst/>
                        </a:rPr>
                        <a:t>Total Vectors:</a:t>
                      </a:r>
                      <a:endParaRPr lang="en-US" sz="100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1" u="none" strike="noStrike" dirty="0">
                          <a:effectLst/>
                        </a:rPr>
                        <a:t>102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complete: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1" u="none" strike="noStrike" dirty="0">
                          <a:effectLst/>
                        </a:rPr>
                        <a:t>24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339" marR="5339" marT="5339" marB="0" anchor="ctr"/>
                </a:tc>
                <a:extLst>
                  <a:ext uri="{0D108BD9-81ED-4DB2-BD59-A6C34878D82A}">
                    <a16:rowId xmlns:a16="http://schemas.microsoft.com/office/drawing/2014/main" val="1138002387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D24DE86D-1454-4D9C-AC29-767AEA588E69}"/>
              </a:ext>
            </a:extLst>
          </p:cNvPr>
          <p:cNvSpPr txBox="1"/>
          <p:nvPr/>
        </p:nvSpPr>
        <p:spPr>
          <a:xfrm>
            <a:off x="3938181" y="6389524"/>
            <a:ext cx="4404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24/102 (23.5%) available tests</a:t>
            </a:r>
            <a:endParaRPr kumimoji="1" lang="ja-JP" altLang="en-US" b="1" dirty="0">
              <a:highlight>
                <a:srgbClr val="FFFF00"/>
              </a:highlight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88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24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8EEAD4-3DBF-4B20-BD99-16B839A92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kumimoji="1" lang="en-US" altLang="ja-JP" sz="4800" dirty="0"/>
              <a:t>Roadmap</a:t>
            </a:r>
            <a:endParaRPr kumimoji="1" lang="ja-JP" altLang="en-US" sz="4800" dirty="0"/>
          </a:p>
        </p:txBody>
      </p:sp>
      <p:sp>
        <p:nvSpPr>
          <p:cNvPr id="43" name="Rectangle 26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28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8C12E-DC5E-4C8B-B928-5EE873D75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99" y="2517349"/>
            <a:ext cx="4530898" cy="3639450"/>
          </a:xfrm>
        </p:spPr>
        <p:txBody>
          <a:bodyPr anchor="ctr">
            <a:normAutofit/>
          </a:bodyPr>
          <a:lstStyle/>
          <a:p>
            <a:endParaRPr lang="en-US" altLang="ja-JP" sz="1700" dirty="0"/>
          </a:p>
          <a:p>
            <a:pPr marL="0" indent="0">
              <a:buNone/>
            </a:pPr>
            <a:r>
              <a:rPr lang="en-US" altLang="ja-JP" sz="1700" u="sng" dirty="0"/>
              <a:t>More topics:</a:t>
            </a:r>
          </a:p>
          <a:p>
            <a:r>
              <a:rPr lang="en-US" altLang="ja-JP" sz="1700" dirty="0"/>
              <a:t>Broadcast application </a:t>
            </a:r>
          </a:p>
          <a:p>
            <a:r>
              <a:rPr lang="en-US" altLang="ja-JP" sz="1700" dirty="0"/>
              <a:t>DRM (Content Protection)</a:t>
            </a:r>
          </a:p>
          <a:p>
            <a:r>
              <a:rPr lang="en-US" altLang="ja-JP" sz="1700" dirty="0"/>
              <a:t>Dynamic content replacement </a:t>
            </a:r>
          </a:p>
          <a:p>
            <a:r>
              <a:rPr lang="en-US" altLang="ja-JP" sz="1700" dirty="0"/>
              <a:t>“Home and Away” Audio (sync0</a:t>
            </a:r>
          </a:p>
          <a:p>
            <a:r>
              <a:rPr lang="en-US" altLang="ja-JP" sz="1700" dirty="0"/>
              <a:t>SHVC (in M-PLP or Hybrid?)</a:t>
            </a:r>
          </a:p>
          <a:p>
            <a:r>
              <a:rPr lang="en-US" altLang="ja-JP" sz="1700" dirty="0"/>
              <a:t>Water Marking</a:t>
            </a:r>
          </a:p>
          <a:p>
            <a:r>
              <a:rPr lang="en-US" altLang="ja-JP" sz="1700" dirty="0"/>
              <a:t>Potential Live 4K event (TBD – Maybe August time frame)</a:t>
            </a:r>
          </a:p>
          <a:p>
            <a:endParaRPr kumimoji="1" lang="ja-JP" altLang="en-US" sz="17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D78671-352F-4EE4-86AF-E04E18F41E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858856"/>
              </p:ext>
            </p:extLst>
          </p:nvPr>
        </p:nvGraphicFramePr>
        <p:xfrm>
          <a:off x="381000" y="2563722"/>
          <a:ext cx="5715000" cy="3350606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1471318">
                  <a:extLst>
                    <a:ext uri="{9D8B030D-6E8A-4147-A177-3AD203B41FA5}">
                      <a16:colId xmlns:a16="http://schemas.microsoft.com/office/drawing/2014/main" val="3357456630"/>
                    </a:ext>
                  </a:extLst>
                </a:gridCol>
                <a:gridCol w="711170">
                  <a:extLst>
                    <a:ext uri="{9D8B030D-6E8A-4147-A177-3AD203B41FA5}">
                      <a16:colId xmlns:a16="http://schemas.microsoft.com/office/drawing/2014/main" val="1903986193"/>
                    </a:ext>
                  </a:extLst>
                </a:gridCol>
                <a:gridCol w="1408437">
                  <a:extLst>
                    <a:ext uri="{9D8B030D-6E8A-4147-A177-3AD203B41FA5}">
                      <a16:colId xmlns:a16="http://schemas.microsoft.com/office/drawing/2014/main" val="1901893430"/>
                    </a:ext>
                  </a:extLst>
                </a:gridCol>
                <a:gridCol w="2124075">
                  <a:extLst>
                    <a:ext uri="{9D8B030D-6E8A-4147-A177-3AD203B41FA5}">
                      <a16:colId xmlns:a16="http://schemas.microsoft.com/office/drawing/2014/main" val="1847142273"/>
                    </a:ext>
                  </a:extLst>
                </a:gridCol>
              </a:tblGrid>
              <a:tr h="4747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cap="none" spc="0">
                          <a:solidFill>
                            <a:schemeClr val="tx1"/>
                          </a:solidFill>
                          <a:effectLst/>
                        </a:rPr>
                        <a:t>Topic</a:t>
                      </a:r>
                      <a:endParaRPr lang="ja-JP" sz="1300" b="1" i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1314" marB="56569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cap="none" spc="0">
                          <a:solidFill>
                            <a:schemeClr val="tx1"/>
                          </a:solidFill>
                          <a:effectLst/>
                        </a:rPr>
                        <a:t>Test Vector</a:t>
                      </a:r>
                      <a:endParaRPr lang="ja-JP" sz="1300" b="1" i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1314" marB="56569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cap="none" spc="0" dirty="0">
                          <a:solidFill>
                            <a:schemeClr val="tx1"/>
                          </a:solidFill>
                          <a:effectLst/>
                        </a:rPr>
                        <a:t>Est start/Duration</a:t>
                      </a:r>
                      <a:endParaRPr lang="ja-JP" sz="1300" b="1" i="1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1314" marB="56569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cap="none" spc="0" dirty="0">
                          <a:solidFill>
                            <a:schemeClr val="tx1"/>
                          </a:solidFill>
                          <a:effectLst/>
                        </a:rPr>
                        <a:t>note</a:t>
                      </a:r>
                      <a:endParaRPr lang="ja-JP" sz="1300" b="1" i="1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1314" marB="56569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909732"/>
                  </a:ext>
                </a:extLst>
              </a:tr>
              <a:tr h="316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0" cap="none" spc="0">
                          <a:solidFill>
                            <a:schemeClr val="tx1"/>
                          </a:solidFill>
                          <a:effectLst/>
                        </a:rPr>
                        <a:t>Closed Caption</a:t>
                      </a:r>
                      <a:endParaRPr lang="ja-JP" sz="1300" b="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4002</a:t>
                      </a:r>
                      <a:endParaRPr lang="ja-JP" sz="9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22-Mar/14 - days</a:t>
                      </a:r>
                      <a:endParaRPr lang="ja-JP" sz="9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completed</a:t>
                      </a:r>
                      <a:endParaRPr lang="ja-JP" sz="9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1506597"/>
                  </a:ext>
                </a:extLst>
              </a:tr>
              <a:tr h="301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0" cap="none" spc="0">
                          <a:solidFill>
                            <a:schemeClr val="tx1"/>
                          </a:solidFill>
                          <a:effectLst/>
                        </a:rPr>
                        <a:t>Descriptive Video</a:t>
                      </a:r>
                      <a:endParaRPr lang="ja-JP" sz="1300" b="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4006</a:t>
                      </a:r>
                      <a:endParaRPr lang="ja-JP" sz="9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7-Apr/7 - days</a:t>
                      </a:r>
                      <a:endParaRPr lang="ja-JP" sz="9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completed</a:t>
                      </a:r>
                      <a:endParaRPr lang="ja-JP" sz="9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834825"/>
                  </a:ext>
                </a:extLst>
              </a:tr>
              <a:tr h="392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0" cap="none" spc="0">
                          <a:solidFill>
                            <a:schemeClr val="tx1"/>
                          </a:solidFill>
                          <a:effectLst/>
                        </a:rPr>
                        <a:t>Simple – ESG</a:t>
                      </a:r>
                      <a:endParaRPr lang="ja-JP" sz="1300" b="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5001</a:t>
                      </a:r>
                      <a:endParaRPr lang="ja-JP" sz="9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28-Apr / 7 days</a:t>
                      </a:r>
                      <a:endParaRPr lang="ja-JP" sz="9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completed</a:t>
                      </a:r>
                      <a:endParaRPr lang="ja-JP" sz="9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0640333"/>
                  </a:ext>
                </a:extLst>
              </a:tr>
              <a:tr h="454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0" cap="none" spc="0">
                          <a:solidFill>
                            <a:schemeClr val="tx1"/>
                          </a:solidFill>
                          <a:effectLst/>
                        </a:rPr>
                        <a:t>Multiple PLPs</a:t>
                      </a:r>
                      <a:endParaRPr lang="ja-JP" sz="1300" b="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8005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900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8003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900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8007</a:t>
                      </a:r>
                      <a:endParaRPr kumimoji="1" lang="ja-JP" altLang="en-US" sz="900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4-May/15 – 20 days</a:t>
                      </a:r>
                      <a:endParaRPr lang="ja-JP" sz="9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4 -5 different configs, 3-5 days ea. See CIT slide deck</a:t>
                      </a:r>
                      <a:endParaRPr lang="ja-JP" sz="9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06774"/>
                  </a:ext>
                </a:extLst>
              </a:tr>
              <a:tr h="5072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0" cap="none" spc="0">
                          <a:solidFill>
                            <a:schemeClr val="tx1"/>
                          </a:solidFill>
                          <a:effectLst/>
                        </a:rPr>
                        <a:t>Content Advisory Rating</a:t>
                      </a:r>
                      <a:endParaRPr lang="ja-JP" sz="1300" b="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5003</a:t>
                      </a:r>
                      <a:endParaRPr lang="ja-JP" sz="9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1-July/7 days</a:t>
                      </a:r>
                      <a:endParaRPr lang="ja-JP" sz="9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9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448058"/>
                  </a:ext>
                </a:extLst>
              </a:tr>
              <a:tr h="5375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0" cap="none" spc="0">
                          <a:solidFill>
                            <a:schemeClr val="tx1"/>
                          </a:solidFill>
                          <a:effectLst/>
                        </a:rPr>
                        <a:t>Multi-Period MPD</a:t>
                      </a:r>
                      <a:endParaRPr lang="ja-JP" sz="1300" b="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2112 </a:t>
                      </a: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 2111</a:t>
                      </a:r>
                      <a:endParaRPr lang="ja-JP" sz="9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Mid-Late July?</a:t>
                      </a:r>
                      <a:endParaRPr lang="ja-JP" sz="9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Prelude to DAI</a:t>
                      </a:r>
                      <a:endParaRPr lang="ja-JP" sz="9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706727"/>
                  </a:ext>
                </a:extLst>
              </a:tr>
              <a:tr h="301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0" cap="none" spc="0">
                          <a:solidFill>
                            <a:schemeClr val="tx1"/>
                          </a:solidFill>
                          <a:effectLst/>
                        </a:rPr>
                        <a:t>MMT</a:t>
                      </a:r>
                      <a:endParaRPr lang="ja-JP" sz="1300" b="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>
                          <a:solidFill>
                            <a:schemeClr val="tx1"/>
                          </a:solidFill>
                          <a:effectLst/>
                        </a:rPr>
                        <a:t>8006</a:t>
                      </a:r>
                      <a:endParaRPr lang="ja-JP" sz="9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Mid – late July/TBD</a:t>
                      </a:r>
                      <a:endParaRPr lang="ja-JP" sz="9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cap="none" spc="0" dirty="0">
                          <a:solidFill>
                            <a:schemeClr val="tx1"/>
                          </a:solidFill>
                          <a:effectLst/>
                        </a:rPr>
                        <a:t>TBD</a:t>
                      </a:r>
                      <a:endParaRPr lang="ja-JP" sz="9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42427" marT="16971" marB="565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197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346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540</Words>
  <Application>Microsoft Office PowerPoint</Application>
  <PresentationFormat>Widescreen</PresentationFormat>
  <Paragraphs>196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游ゴシック</vt:lpstr>
      <vt:lpstr>游ゴシック Light</vt:lpstr>
      <vt:lpstr>Arial</vt:lpstr>
      <vt:lpstr>Calibri</vt:lpstr>
      <vt:lpstr>Verdana</vt:lpstr>
      <vt:lpstr>Office Theme</vt:lpstr>
      <vt:lpstr>NAB – NP&amp;G Interop Report</vt:lpstr>
      <vt:lpstr>Status</vt:lpstr>
      <vt:lpstr>ATSC V&amp;V Test Vector Summary</vt:lpstr>
      <vt:lpstr>Roadmap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NAB – NP&amp;G Interop Report</dc:title>
  <dc:creator>Fay, Luke</dc:creator>
  <cp:lastModifiedBy>Williams, Kelly</cp:lastModifiedBy>
  <cp:revision>15</cp:revision>
  <dcterms:created xsi:type="dcterms:W3CDTF">2021-06-08T22:58:35Z</dcterms:created>
  <dcterms:modified xsi:type="dcterms:W3CDTF">2021-06-10T17:40:35Z</dcterms:modified>
</cp:coreProperties>
</file>